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69" r:id="rId15"/>
    <p:sldId id="28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9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7EBE-780D-4706-8912-91532C6FFFF1}" type="datetimeFigureOut">
              <a:rPr lang="hr-HR"/>
              <a:pPr>
                <a:defRPr/>
              </a:pPr>
              <a:t>29.4.2021.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EA342-4519-4B61-A272-939BF124F3DE}" type="slidenum">
              <a:rPr lang="hr-HR" altLang="sr-Latn-RS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xmlns="" val="21845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29.4.2021.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d61c45b2-b2a8-47cf-b0ba-ea8dec8f3ea0/assets/interactivity/rastresna/index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d61c45b2-b2a8-47cf-b0ba-ea8dec8f3ea0/assets/video/nc4_t6_slika_predmeta_u_rastresnoj_leci_3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d61c45b2-b2a8-47cf-b0ba-ea8dec8f3ea0/assets/interactivity/kviz_a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d61c45b2-b2a8-47cf-b0ba-ea8dec8f3ea0/assets/video/nc4_t6_skoro_kao_povecala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-sfera.hr/dodatni-digitalni-sadrzaji/d61c45b2-b2a8-47cf-b0ba-ea8dec8f3ea0/assets/video/nc4_t6_lom_svjetlosti_u_sabirnoj_leci.mp4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-sfera.hr/dodatni-digitalni-sadrzaji/d61c45b2-b2a8-47cf-b0ba-ea8dec8f3ea0/assets/video/nc4_t6_lom_svjetlosti_u_rastresnoj_leci.mp4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d61c45b2-b2a8-47cf-b0ba-ea8dec8f3ea0/assets/interactivity/sabirna/index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d61c45b2-b2a8-47cf-b0ba-ea8dec8f3ea0/assets/video/nc4_t6_slika_predmeta_u_sabirnoj_leci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965915" y="2297852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sr-Latn-R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Optičke leće</a:t>
            </a:r>
            <a:endParaRPr lang="hr-HR" altLang="sr-Latn-RS" sz="4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584324" y="5611969"/>
            <a:ext cx="4495800" cy="685800"/>
          </a:xfrm>
        </p:spPr>
        <p:txBody>
          <a:bodyPr/>
          <a:lstStyle/>
          <a:p>
            <a:pPr algn="r"/>
            <a:r>
              <a:rPr lang="hr-HR" altLang="sr-Latn-RS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SVJETLOST</a:t>
            </a:r>
            <a:endParaRPr lang="hr-HR" altLang="sr-Latn-RS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9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254953" y="868898"/>
            <a:ext cx="7520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Konstrukcija slike 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koju daje sabirna leća</a:t>
            </a:r>
          </a:p>
        </p:txBody>
      </p:sp>
      <p:sp>
        <p:nvSpPr>
          <p:cNvPr id="23554" name="TextBox 24"/>
          <p:cNvSpPr txBox="1">
            <a:spLocks noChangeArrowheads="1"/>
          </p:cNvSpPr>
          <p:nvPr/>
        </p:nvSpPr>
        <p:spPr bwMode="auto">
          <a:xfrm>
            <a:off x="2387959" y="5013287"/>
            <a:ext cx="67626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Slika predmeta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je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realna, obrnuta i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povećana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.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555" name="Picture 5" descr="222222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579" y="1995153"/>
            <a:ext cx="6034201" cy="253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7710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319348" y="877597"/>
            <a:ext cx="6712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Konstrukcija slike </a:t>
            </a:r>
            <a:r>
              <a:rPr lang="en-US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koju daje sabirna leća</a:t>
            </a:r>
          </a:p>
        </p:txBody>
      </p:sp>
      <p:pic>
        <p:nvPicPr>
          <p:cNvPr id="24579" name="Picture 6" descr="33333333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28801"/>
            <a:ext cx="4478627" cy="27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2" name="Pravokutnik 1"/>
          <p:cNvSpPr/>
          <p:nvPr/>
        </p:nvSpPr>
        <p:spPr>
          <a:xfrm>
            <a:off x="3263468" y="5000182"/>
            <a:ext cx="4463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sz="2800" dirty="0">
                <a:cs typeface="Arial" panose="020B0604020202020204" pitchFamily="34" charset="0"/>
              </a:rPr>
              <a:t>Ne </a:t>
            </a:r>
            <a:r>
              <a:rPr lang="hr-HR" altLang="sr-Latn-RS" sz="2800" dirty="0" smtClean="0">
                <a:cs typeface="Arial" panose="020B0604020202020204" pitchFamily="34" charset="0"/>
              </a:rPr>
              <a:t>dobijemo </a:t>
            </a:r>
            <a:r>
              <a:rPr lang="en-US" altLang="sr-Latn-RS" sz="2800" dirty="0" err="1" smtClean="0">
                <a:cs typeface="Arial" panose="020B0604020202020204" pitchFamily="34" charset="0"/>
              </a:rPr>
              <a:t>slik</a:t>
            </a:r>
            <a:r>
              <a:rPr lang="hr-HR" altLang="sr-Latn-RS" sz="2800" dirty="0">
                <a:cs typeface="Arial" panose="020B0604020202020204" pitchFamily="34" charset="0"/>
              </a:rPr>
              <a:t>u</a:t>
            </a:r>
            <a:r>
              <a:rPr lang="en-US" altLang="sr-Latn-RS" sz="2800" dirty="0" smtClean="0">
                <a:cs typeface="Arial" panose="020B0604020202020204" pitchFamily="34" charset="0"/>
              </a:rPr>
              <a:t> predmeta</a:t>
            </a:r>
            <a:r>
              <a:rPr lang="hr-HR" altLang="sr-Latn-RS" sz="2800" dirty="0" smtClean="0">
                <a:cs typeface="Arial" panose="020B0604020202020204" pitchFamily="34" charset="0"/>
              </a:rPr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6990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267832" y="868898"/>
            <a:ext cx="7520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Konstrukcija slike 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koju daje sabirna leća</a:t>
            </a:r>
          </a:p>
        </p:txBody>
      </p:sp>
      <p:sp>
        <p:nvSpPr>
          <p:cNvPr id="25602" name="TextBox 24"/>
          <p:cNvSpPr txBox="1">
            <a:spLocks noChangeArrowheads="1"/>
          </p:cNvSpPr>
          <p:nvPr/>
        </p:nvSpPr>
        <p:spPr bwMode="auto">
          <a:xfrm>
            <a:off x="2240924" y="5419860"/>
            <a:ext cx="81136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Slika predmeta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je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virtualna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, povećana i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uspravna</a:t>
            </a:r>
            <a:r>
              <a:rPr lang="hr-HR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603" name="Picture 5" descr="7777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453" y="2087452"/>
            <a:ext cx="4494619" cy="33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0198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356519" y="900729"/>
            <a:ext cx="7876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Konstrukcija slike </a:t>
            </a:r>
            <a:r>
              <a:rPr lang="en-US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koju daje rastresna leća</a:t>
            </a:r>
          </a:p>
        </p:txBody>
      </p:sp>
      <p:sp>
        <p:nvSpPr>
          <p:cNvPr id="26626" name="TextBox 24"/>
          <p:cNvSpPr txBox="1">
            <a:spLocks noChangeArrowheads="1"/>
          </p:cNvSpPr>
          <p:nvPr/>
        </p:nvSpPr>
        <p:spPr bwMode="auto">
          <a:xfrm>
            <a:off x="1417658" y="4744516"/>
            <a:ext cx="9293891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Rastresna leća uvijek, bez obzira gdje postavimo predmet, daje</a:t>
            </a:r>
          </a:p>
          <a:p>
            <a:pPr algn="ctr"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virtualnu, uspravnu i umanjenu sliku predmeta.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6627" name="Picture 6" descr="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275" y="1795776"/>
            <a:ext cx="5019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6" name="Slika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1549" y="2197735"/>
            <a:ext cx="1377315" cy="774065"/>
          </a:xfrm>
          <a:prstGeom prst="rect">
            <a:avLst/>
          </a:prstGeom>
        </p:spPr>
      </p:pic>
      <p:pic>
        <p:nvPicPr>
          <p:cNvPr id="7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1549" y="827996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53179" y="4551320"/>
            <a:ext cx="859155" cy="981075"/>
          </a:xfrm>
          <a:prstGeom prst="rect">
            <a:avLst/>
          </a:prstGeom>
        </p:spPr>
      </p:pic>
      <p:sp>
        <p:nvSpPr>
          <p:cNvPr id="9" name="Tekstni okvir 2"/>
          <p:cNvSpPr txBox="1">
            <a:spLocks noChangeArrowheads="1"/>
          </p:cNvSpPr>
          <p:nvPr/>
        </p:nvSpPr>
        <p:spPr bwMode="auto">
          <a:xfrm>
            <a:off x="11092231" y="5694183"/>
            <a:ext cx="78105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</p:spTree>
    <p:extLst>
      <p:ext uri="{BB962C8B-B14F-4D97-AF65-F5344CB8AC3E}">
        <p14:creationId xmlns:p14="http://schemas.microsoft.com/office/powerpoint/2010/main" xmlns="" val="15712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173131" y="755800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082351" y="1649815"/>
            <a:ext cx="6667466" cy="46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Što su optičke leće?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Koja je razlika između sabirne i rastresne leće?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Što je fokus?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Što je jakost leće?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Gdje se primjenjuju leće?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Kada sabirna leća daje uvećanu i uspravnu sliku?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Kakvu sliku daje rastresna leća?</a:t>
            </a: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2269" y="1040102"/>
            <a:ext cx="10363199" cy="11561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pristupi 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kvizu kojim 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ćeš 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provjeriti znanje.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727" y="219629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061397" y="2721805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Kviz A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vijezda s 5 krakova 9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163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224565" y="1458752"/>
            <a:ext cx="108300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Fokusiramo li  Sunčeve 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zrake s pomoću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povećala možemo zapaliti grančice. 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Kako je to moguće?  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6524" y="2843747"/>
            <a:ext cx="5125791" cy="304639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326524" y="868610"/>
            <a:ext cx="316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</a:rPr>
              <a:t>Razmislite! </a:t>
            </a:r>
            <a:endParaRPr lang="hr-HR" sz="3200" dirty="0">
              <a:solidFill>
                <a:srgbClr val="000099"/>
              </a:solidFill>
            </a:endParaRPr>
          </a:p>
        </p:txBody>
      </p:sp>
      <p:pic>
        <p:nvPicPr>
          <p:cNvPr id="8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1094" y="3993634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1094" y="5512158"/>
            <a:ext cx="1200785" cy="7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0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082351" y="912165"/>
            <a:ext cx="2578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Optičke leće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88672" y="1898856"/>
            <a:ext cx="6578397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Prozirno tijelo omeđeno plohama </a:t>
            </a:r>
            <a:r>
              <a:rPr lang="en-US" sz="2800" dirty="0">
                <a:cs typeface="Arial" pitchFamily="34" charset="0"/>
              </a:rPr>
              <a:t>od kojih je </a:t>
            </a:r>
            <a:r>
              <a:rPr lang="en-US" sz="2800" dirty="0" smtClean="0">
                <a:cs typeface="Arial" pitchFamily="34" charset="0"/>
              </a:rPr>
              <a:t>bar</a:t>
            </a:r>
            <a:r>
              <a:rPr lang="hr-HR" sz="2800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jedna </a:t>
            </a:r>
            <a:r>
              <a:rPr lang="en-US" sz="2800" dirty="0">
                <a:cs typeface="Arial" pitchFamily="34" charset="0"/>
              </a:rPr>
              <a:t>zakrivljena </a:t>
            </a:r>
            <a:r>
              <a:rPr lang="hr-HR" sz="2800" dirty="0">
                <a:cs typeface="Arial" pitchFamily="34" charset="0"/>
              </a:rPr>
              <a:t>zove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hr-HR" sz="2800" dirty="0">
                <a:cs typeface="Arial" pitchFamily="34" charset="0"/>
              </a:rPr>
              <a:t>se </a:t>
            </a:r>
            <a:r>
              <a:rPr lang="hr-HR" sz="2800" b="1" dirty="0">
                <a:solidFill>
                  <a:srgbClr val="000099"/>
                </a:solidFill>
                <a:cs typeface="Arial" pitchFamily="34" charset="0"/>
              </a:rPr>
              <a:t>optička leća</a:t>
            </a:r>
            <a:r>
              <a:rPr lang="hr-HR" sz="2800" dirty="0">
                <a:cs typeface="Arial" pitchFamily="34" charset="0"/>
              </a:rPr>
              <a:t>.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980942" y="3882982"/>
            <a:ext cx="4829207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sabirna ili </a:t>
            </a:r>
            <a:r>
              <a:rPr lang="en-US" altLang="sr-Latn-RS" sz="2800" b="1" dirty="0" smtClean="0">
                <a:latin typeface="+mn-lt"/>
                <a:cs typeface="Arial" panose="020B0604020202020204" pitchFamily="34" charset="0"/>
              </a:rPr>
              <a:t>konvergentna leća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rastresna ili </a:t>
            </a:r>
            <a:r>
              <a:rPr lang="en-US" altLang="sr-Latn-RS" sz="2800" b="1" dirty="0" smtClean="0">
                <a:latin typeface="+mn-lt"/>
                <a:cs typeface="Arial" panose="020B0604020202020204" pitchFamily="34" charset="0"/>
              </a:rPr>
              <a:t>divergentna leća</a:t>
            </a:r>
            <a:endParaRPr lang="hr-HR" altLang="sr-Latn-R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1615" y="2193675"/>
            <a:ext cx="4157768" cy="2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2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244958" y="819943"/>
            <a:ext cx="5628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Sabirna ili konvergentna leća</a:t>
            </a:r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89604" y="1586759"/>
            <a:ext cx="6555192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leća koja je u sredini deblja nego na rubu</a:t>
            </a:r>
          </a:p>
        </p:txBody>
      </p:sp>
      <p:pic>
        <p:nvPicPr>
          <p:cNvPr id="16387" name="Picture 9" descr="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6517" y="2566387"/>
            <a:ext cx="3486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fg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01511"/>
            <a:ext cx="20574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1546413" y="4876801"/>
            <a:ext cx="9245223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Upadni snop svjetlosnih zraka paralelnih s optičkom osi nakon </a:t>
            </a:r>
          </a:p>
          <a:p>
            <a:pPr algn="ctr"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prolaska kroz leću fokusira se u žarištu leće.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391" name="Picture 7" descr="sabirn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09072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40488" y="4485317"/>
            <a:ext cx="3710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dirty="0"/>
              <a:t>Skupljanje zraka u žarištu sabirne leće</a:t>
            </a: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10" name="Picture 2" descr="C:\Users\Hp\Downloads\clapperboard-311792_128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1636" y="826511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03370" y="2162517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1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193443" y="821428"/>
            <a:ext cx="583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Rastresna ili divergentna  leća</a:t>
            </a:r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235761" y="1496556"/>
            <a:ext cx="606287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leća koja je u sredini tanja nego na rubu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1318908" y="4876801"/>
            <a:ext cx="9701823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Ako na rastresnu leću padne snop svjetlosnih zraka paralelnih s </a:t>
            </a:r>
          </a:p>
          <a:p>
            <a:pPr algn="ctr"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optičkom osi, te se zrake nakon prolaska kroz leću šire, tj. razilaze</a:t>
            </a:r>
            <a:r>
              <a:rPr lang="en-US" alt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8" descr="ddddddddd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32" y="2764793"/>
            <a:ext cx="18002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 descr="b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639" y="2721815"/>
            <a:ext cx="3238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rastres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36782"/>
            <a:ext cx="269875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443863" y="4398501"/>
            <a:ext cx="46004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000" dirty="0"/>
              <a:t>Rasipanje zraka svjetlosti na rastresnoj leći</a:t>
            </a: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10" name="Picture 2" descr="C:\Users\Hp\Downloads\clapperboard-311792_128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1549" y="827996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23283" y="2227649"/>
            <a:ext cx="137731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8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277938" y="837941"/>
            <a:ext cx="2185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Jakost leće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938" y="1749066"/>
            <a:ext cx="10132744" cy="6718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Jakost leće je recipročna vrijednost </a:t>
            </a:r>
            <a:r>
              <a:rPr lang="hr-HR" sz="2800" dirty="0" smtClean="0">
                <a:cs typeface="Arial" pitchFamily="34" charset="0"/>
              </a:rPr>
              <a:t>njezine žarišne </a:t>
            </a:r>
            <a:r>
              <a:rPr lang="hr-HR" sz="2800" dirty="0">
                <a:cs typeface="Arial" pitchFamily="34" charset="0"/>
              </a:rPr>
              <a:t>daljine.</a:t>
            </a:r>
            <a:endParaRPr lang="en-US" sz="2800" dirty="0"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6034764"/>
              </p:ext>
            </p:extLst>
          </p:nvPr>
        </p:nvGraphicFramePr>
        <p:xfrm>
          <a:off x="1377022" y="2746364"/>
          <a:ext cx="4967288" cy="1000125"/>
        </p:xfrm>
        <a:graphic>
          <a:graphicData uri="http://schemas.openxmlformats.org/presentationml/2006/ole">
            <p:oleObj spid="_x0000_s1030" name="Equation" r:id="rId3" imgW="1638300" imgH="419100" progId="">
              <p:embed/>
            </p:oleObj>
          </a:graphicData>
        </a:graphic>
      </p:graphicFrame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277938" y="4071936"/>
            <a:ext cx="7593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Primjena leća :</a:t>
            </a:r>
          </a:p>
          <a:p>
            <a:pPr marL="457200" indent="-4572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naočale,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povećalo, dalekozor, filmska kamera ...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588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1227223" y="922937"/>
            <a:ext cx="7629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Kakvu sliku predmeta daje sabirna leća?</a:t>
            </a:r>
            <a:endParaRPr lang="en-US" altLang="sr-Latn-R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1974558" y="4626470"/>
            <a:ext cx="76682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Postavljajte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predmet na različite udaljenosti od leće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i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promatrajte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kakve slike nastaju.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1336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pic>
        <p:nvPicPr>
          <p:cNvPr id="20485" name="Picture 11" descr="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684" y="1757379"/>
            <a:ext cx="60960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8" name="Slika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3283" y="2203767"/>
            <a:ext cx="1377315" cy="774065"/>
          </a:xfrm>
          <a:prstGeom prst="rect">
            <a:avLst/>
          </a:prstGeom>
        </p:spPr>
      </p:pic>
      <p:pic>
        <p:nvPicPr>
          <p:cNvPr id="9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1549" y="827996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2362" y="4521217"/>
            <a:ext cx="859155" cy="981075"/>
          </a:xfrm>
          <a:prstGeom prst="rect">
            <a:avLst/>
          </a:prstGeom>
        </p:spPr>
      </p:pic>
      <p:sp>
        <p:nvSpPr>
          <p:cNvPr id="12" name="Tekstni okvir 2"/>
          <p:cNvSpPr txBox="1">
            <a:spLocks noChangeArrowheads="1"/>
          </p:cNvSpPr>
          <p:nvPr/>
        </p:nvSpPr>
        <p:spPr bwMode="auto">
          <a:xfrm>
            <a:off x="10921414" y="5668426"/>
            <a:ext cx="78105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</p:spTree>
    <p:extLst>
      <p:ext uri="{BB962C8B-B14F-4D97-AF65-F5344CB8AC3E}">
        <p14:creationId xmlns:p14="http://schemas.microsoft.com/office/powerpoint/2010/main" xmlns="" val="31235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9347" y="868898"/>
            <a:ext cx="7520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Konstrukcija slike </a:t>
            </a:r>
            <a:r>
              <a:rPr lang="en-US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koju daje sabirna leća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9347" y="1734356"/>
            <a:ext cx="8740726" cy="341875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Karakteristične zrake za konstrukciju slike:</a:t>
            </a:r>
          </a:p>
          <a:p>
            <a:pPr>
              <a:lnSpc>
                <a:spcPct val="200000"/>
              </a:lnSpc>
              <a:buFontTx/>
              <a:buAutoNum type="arabicPeriod"/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Zraka paralelna s optičkom osi koja se lomi kroz žarište F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Tx/>
              <a:buAutoNum type="arabicPeriod"/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Zraka kroz žarište koja se lomi paralelno s optičkom osi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Tx/>
              <a:buAutoNum type="arabicPeriod"/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Zraka kroz središte leće koja se ne lomi.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122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280710" y="837832"/>
            <a:ext cx="7520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Konstrukcija slike 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koju daje sabirna leća</a:t>
            </a:r>
          </a:p>
        </p:txBody>
      </p:sp>
      <p:sp>
        <p:nvSpPr>
          <p:cNvPr id="22530" name="TextBox 24"/>
          <p:cNvSpPr txBox="1">
            <a:spLocks noChangeArrowheads="1"/>
          </p:cNvSpPr>
          <p:nvPr/>
        </p:nvSpPr>
        <p:spPr bwMode="auto">
          <a:xfrm>
            <a:off x="2434108" y="5175161"/>
            <a:ext cx="7602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Slika predmeta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je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realna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, obrnuta i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umanjena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.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531" name="Picture 7" descr="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52601"/>
            <a:ext cx="6628932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04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197</TotalTime>
  <Words>383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Tema sustava Office</vt:lpstr>
      <vt:lpstr>Equation</vt:lpstr>
      <vt:lpstr>Optičke leće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22</cp:revision>
  <dcterms:created xsi:type="dcterms:W3CDTF">2020-09-12T17:39:48Z</dcterms:created>
  <dcterms:modified xsi:type="dcterms:W3CDTF">2021-04-29T13:07:18Z</dcterms:modified>
</cp:coreProperties>
</file>